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CF4D-5B71-43C9-955F-0797B96A2CE1}" type="datetimeFigureOut">
              <a:rPr lang="cs-CZ" smtClean="0"/>
              <a:t>22. 11. 2016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788F-26B5-4C21-BDF4-7402CA81B4FD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CF4D-5B71-43C9-955F-0797B96A2CE1}" type="datetimeFigureOut">
              <a:rPr lang="cs-CZ" smtClean="0"/>
              <a:t>22. 11. 2016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788F-26B5-4C21-BDF4-7402CA81B4FD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CF4D-5B71-43C9-955F-0797B96A2CE1}" type="datetimeFigureOut">
              <a:rPr lang="cs-CZ" smtClean="0"/>
              <a:t>22. 11. 2016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788F-26B5-4C21-BDF4-7402CA81B4FD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CF4D-5B71-43C9-955F-0797B96A2CE1}" type="datetimeFigureOut">
              <a:rPr lang="cs-CZ" smtClean="0"/>
              <a:t>22. 11. 2016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788F-26B5-4C21-BDF4-7402CA81B4FD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CF4D-5B71-43C9-955F-0797B96A2CE1}" type="datetimeFigureOut">
              <a:rPr lang="cs-CZ" smtClean="0"/>
              <a:t>22. 11. 2016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788F-26B5-4C21-BDF4-7402CA81B4FD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CF4D-5B71-43C9-955F-0797B96A2CE1}" type="datetimeFigureOut">
              <a:rPr lang="cs-CZ" smtClean="0"/>
              <a:t>22. 11. 2016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788F-26B5-4C21-BDF4-7402CA81B4FD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CF4D-5B71-43C9-955F-0797B96A2CE1}" type="datetimeFigureOut">
              <a:rPr lang="cs-CZ" smtClean="0"/>
              <a:t>22. 11. 2016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788F-26B5-4C21-BDF4-7402CA81B4FD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CF4D-5B71-43C9-955F-0797B96A2CE1}" type="datetimeFigureOut">
              <a:rPr lang="cs-CZ" smtClean="0"/>
              <a:t>22. 11. 2016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788F-26B5-4C21-BDF4-7402CA81B4FD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CF4D-5B71-43C9-955F-0797B96A2CE1}" type="datetimeFigureOut">
              <a:rPr lang="cs-CZ" smtClean="0"/>
              <a:t>22. 11. 2016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788F-26B5-4C21-BDF4-7402CA81B4FD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CF4D-5B71-43C9-955F-0797B96A2CE1}" type="datetimeFigureOut">
              <a:rPr lang="cs-CZ" smtClean="0"/>
              <a:t>22. 11. 2016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788F-26B5-4C21-BDF4-7402CA81B4FD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CF4D-5B71-43C9-955F-0797B96A2CE1}" type="datetimeFigureOut">
              <a:rPr lang="cs-CZ" smtClean="0"/>
              <a:t>22. 11. 2016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788F-26B5-4C21-BDF4-7402CA81B4FD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DCF4D-5B71-43C9-955F-0797B96A2CE1}" type="datetimeFigureOut">
              <a:rPr lang="cs-CZ" smtClean="0"/>
              <a:t>22. 11. 2016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7788F-26B5-4C21-BDF4-7402CA81B4FD}" type="slidenum">
              <a:rPr lang="cs-CZ" smtClean="0"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9512" y="620688"/>
            <a:ext cx="8278688" cy="2520280"/>
          </a:xfrm>
        </p:spPr>
        <p:txBody>
          <a:bodyPr>
            <a:normAutofit/>
          </a:bodyPr>
          <a:lstStyle/>
          <a:p>
            <a:pPr algn="l"/>
            <a:r>
              <a:rPr lang="cs-CZ" sz="4800" b="1" dirty="0" smtClean="0"/>
              <a:t>Čtenářsky podnětné</a:t>
            </a:r>
            <a:br>
              <a:rPr lang="cs-CZ" sz="4800" b="1" dirty="0" smtClean="0"/>
            </a:br>
            <a:r>
              <a:rPr lang="cs-CZ" sz="4800" b="1" dirty="0" smtClean="0"/>
              <a:t>prostředí</a:t>
            </a:r>
            <a:endParaRPr lang="cs-CZ" sz="48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9512" y="5733256"/>
            <a:ext cx="7592888" cy="864096"/>
          </a:xfrm>
        </p:spPr>
        <p:txBody>
          <a:bodyPr>
            <a:normAutofit/>
          </a:bodyPr>
          <a:lstStyle/>
          <a:p>
            <a:pPr algn="l"/>
            <a:r>
              <a:rPr lang="cs-CZ" sz="3600" dirty="0" smtClean="0"/>
              <a:t>Zuzana Vlčková</a:t>
            </a:r>
            <a:endParaRPr lang="cs-CZ" sz="3600" dirty="0"/>
          </a:p>
        </p:txBody>
      </p:sp>
      <p:pic>
        <p:nvPicPr>
          <p:cNvPr id="4" name="Obrázek 3" descr="RE43H7Z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7" y="0"/>
            <a:ext cx="334786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C00000"/>
                </a:solidFill>
              </a:rPr>
              <a:t>Co by měla škola udělat?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5328592"/>
          </a:xfrm>
        </p:spPr>
        <p:txBody>
          <a:bodyPr/>
          <a:lstStyle/>
          <a:p>
            <a:pPr>
              <a:buNone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Zapojení do různých čtenářských projektů.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Celé Česko čte dětem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Čtení pomáhá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Záložka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Noc s Andersenem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Knížka pro prvňáčka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cs-CZ" dirty="0"/>
          </a:p>
        </p:txBody>
      </p:sp>
      <p:pic>
        <p:nvPicPr>
          <p:cNvPr id="4" name="Obrázek 3" descr="F0VDH39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31076" y="2636912"/>
            <a:ext cx="4533412" cy="3528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C00000"/>
                </a:solidFill>
              </a:rPr>
              <a:t>Co by měla škola udělat?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052736"/>
            <a:ext cx="8496944" cy="554461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Vlastní školní čtenářské akce.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čtenářské a výtvarné soutěže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pasování prvňáčků na čtenáře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oslava dne dětské knihy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čteme dětem ve škole (rodiče                                                      a prarodiče, známá osobnost, starší spolužáci ………)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besedy 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maraton čtení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využití rozhlasu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čtenářský klub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  </a:t>
            </a:r>
            <a:r>
              <a:rPr lang="cs-CZ" dirty="0" smtClean="0"/>
              <a:t>literárně dramatická </a:t>
            </a:r>
          </a:p>
          <a:p>
            <a:pPr>
              <a:buNone/>
            </a:pPr>
            <a:r>
              <a:rPr lang="cs-CZ" dirty="0"/>
              <a:t> </a:t>
            </a:r>
            <a:r>
              <a:rPr lang="cs-CZ" dirty="0" smtClean="0"/>
              <a:t>   výchova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scénické čtení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literární kavárna</a:t>
            </a:r>
            <a:endParaRPr lang="cs-CZ" dirty="0"/>
          </a:p>
        </p:txBody>
      </p:sp>
      <p:pic>
        <p:nvPicPr>
          <p:cNvPr id="4" name="Obrázek 3" descr="IMG_20160616_1200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17180" y="3645024"/>
            <a:ext cx="4587268" cy="2924944"/>
          </a:xfrm>
          <a:prstGeom prst="rect">
            <a:avLst/>
          </a:prstGeom>
        </p:spPr>
      </p:pic>
      <p:pic>
        <p:nvPicPr>
          <p:cNvPr id="5" name="Obrázek 4" descr="IMG_20160607_1216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908720"/>
            <a:ext cx="3131840" cy="19709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C00000"/>
                </a:solidFill>
              </a:rPr>
              <a:t>Co by měla škola udělat?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5688631"/>
          </a:xfrm>
        </p:spPr>
        <p:txBody>
          <a:bodyPr/>
          <a:lstStyle/>
          <a:p>
            <a:pPr>
              <a:buNone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Přehodnocení ŠVP.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  zařazení dílen čtení do běžné výuky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zavést pojem </a:t>
            </a:r>
            <a:r>
              <a:rPr lang="cs-CZ" dirty="0" smtClean="0">
                <a:solidFill>
                  <a:srgbClr val="C00000"/>
                </a:solidFill>
              </a:rPr>
              <a:t>doporučená četba </a:t>
            </a:r>
          </a:p>
          <a:p>
            <a:pPr>
              <a:buNone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cs-CZ" sz="16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cs-CZ" sz="16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cs-CZ" sz="1600" dirty="0">
              <a:solidFill>
                <a:srgbClr val="C00000"/>
              </a:solidFill>
            </a:endParaRPr>
          </a:p>
          <a:p>
            <a:pPr>
              <a:buNone/>
            </a:pPr>
            <a:endParaRPr lang="cs-CZ" sz="1600" dirty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vzdělávání pedagogů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doplňování knižního fondu (nové knihy jsou velké lákalo)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4" name="Obrázek 3" descr="C7C12KY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2132856"/>
            <a:ext cx="2376264" cy="30149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cs-CZ" sz="5400" dirty="0" smtClean="0">
                <a:solidFill>
                  <a:schemeClr val="accent1">
                    <a:lumMod val="75000"/>
                  </a:schemeClr>
                </a:solidFill>
              </a:rPr>
              <a:t>Děkuji za pozornost </a:t>
            </a:r>
            <a:r>
              <a:rPr lang="cs-CZ" sz="5400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</a:t>
            </a:r>
          </a:p>
          <a:p>
            <a:pPr algn="ctr">
              <a:buNone/>
            </a:pPr>
            <a:endParaRPr lang="cs-CZ" sz="4400" dirty="0">
              <a:solidFill>
                <a:schemeClr val="accent1">
                  <a:lumMod val="75000"/>
                </a:schemeClr>
              </a:solidFill>
              <a:sym typeface="Wingdings" pitchFamily="2" charset="2"/>
            </a:endParaRPr>
          </a:p>
          <a:p>
            <a:pPr algn="ctr">
              <a:buNone/>
            </a:pPr>
            <a:endParaRPr lang="cs-CZ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579350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3600" b="1" dirty="0" smtClean="0">
                <a:solidFill>
                  <a:srgbClr val="C00000"/>
                </a:solidFill>
              </a:rPr>
              <a:t>Co si máme pod tímto pojmem představit?</a:t>
            </a:r>
            <a:endParaRPr lang="cs-CZ" sz="3600" b="1" dirty="0">
              <a:solidFill>
                <a:srgbClr val="C00000"/>
              </a:solidFill>
            </a:endParaRPr>
          </a:p>
        </p:txBody>
      </p:sp>
      <p:pic>
        <p:nvPicPr>
          <p:cNvPr id="5" name="Obrázek 4" descr="IMG_20160922_1844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96752"/>
            <a:ext cx="5796136" cy="3240360"/>
          </a:xfrm>
          <a:prstGeom prst="rect">
            <a:avLst/>
          </a:prstGeom>
        </p:spPr>
      </p:pic>
      <p:pic>
        <p:nvPicPr>
          <p:cNvPr id="7" name="Obrázek 6" descr="IMG_20160922_1525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4149080"/>
            <a:ext cx="5760640" cy="3456384"/>
          </a:xfrm>
          <a:prstGeom prst="rect">
            <a:avLst/>
          </a:prstGeom>
        </p:spPr>
      </p:pic>
      <p:pic>
        <p:nvPicPr>
          <p:cNvPr id="9" name="Obrázek 8" descr="SRH3F52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1556792"/>
            <a:ext cx="3563888" cy="2376264"/>
          </a:xfrm>
          <a:prstGeom prst="rect">
            <a:avLst/>
          </a:prstGeom>
        </p:spPr>
      </p:pic>
      <p:pic>
        <p:nvPicPr>
          <p:cNvPr id="10" name="Obrázek 9" descr="TU074KN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4365104"/>
            <a:ext cx="4000500" cy="2492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C00000"/>
                </a:solidFill>
              </a:rPr>
              <a:t>Začíná to v rodině.</a:t>
            </a:r>
            <a:endParaRPr lang="cs-CZ" sz="36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endParaRPr lang="cs-CZ" dirty="0"/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 Rodinná knihovna.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Děti vidí rodiče číst.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Rodiče čtou dětem.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 Knihy jako dárek.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Navštěvují knihovnu.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Knihy se doma povalují prostě všude.</a:t>
            </a:r>
            <a:endParaRPr lang="cs-CZ" dirty="0"/>
          </a:p>
        </p:txBody>
      </p:sp>
      <p:pic>
        <p:nvPicPr>
          <p:cNvPr id="4" name="Obrázek 3" descr="NT0DXXT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1124744"/>
            <a:ext cx="4608512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C00000"/>
                </a:solidFill>
              </a:rPr>
              <a:t>Proč to všechno?</a:t>
            </a:r>
            <a:endParaRPr lang="cs-CZ" sz="36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73325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cs-CZ" sz="2800" dirty="0" smtClean="0"/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 zdokonalení slovní zásoby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rozvoj řeči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rozvoj představivosti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rozvoj kognitivních funkcí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rozvoj paměti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emocionální rozvoj</a:t>
            </a:r>
          </a:p>
          <a:p>
            <a:pPr algn="ctr">
              <a:buNone/>
            </a:pPr>
            <a:endParaRPr lang="cs-CZ" sz="24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cs-CZ" sz="24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cs-CZ" b="1" dirty="0" smtClean="0">
                <a:solidFill>
                  <a:srgbClr val="C00000"/>
                </a:solidFill>
              </a:rPr>
              <a:t>Ale hlavně pro uvědomění si, že číst je normální!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5" name="Obrázek 4" descr="IMG_20161122_2212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1772816"/>
            <a:ext cx="4608512" cy="3359442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C00000"/>
                </a:solidFill>
              </a:rPr>
              <a:t>Na scénu nastupuje škola.</a:t>
            </a:r>
            <a:endParaRPr lang="cs-CZ" sz="36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/>
          <a:lstStyle/>
          <a:p>
            <a:pPr algn="ctr">
              <a:buNone/>
            </a:pPr>
            <a:r>
              <a:rPr lang="cs-CZ" sz="5400" dirty="0" smtClean="0"/>
              <a:t>Proč?</a:t>
            </a:r>
          </a:p>
          <a:p>
            <a:pPr algn="ctr">
              <a:buNone/>
            </a:pPr>
            <a:r>
              <a:rPr lang="cs-CZ" sz="3600" dirty="0" smtClean="0"/>
              <a:t>Protože je druhou šancí pro dítě, jak si najít cestu ke knize!</a:t>
            </a:r>
          </a:p>
          <a:p>
            <a:pPr algn="ctr">
              <a:buNone/>
            </a:pPr>
            <a:endParaRPr lang="cs-CZ" sz="4400" dirty="0"/>
          </a:p>
          <a:p>
            <a:pPr algn="ctr">
              <a:buNone/>
            </a:pPr>
            <a:endParaRPr lang="cs-CZ" sz="4400" dirty="0"/>
          </a:p>
        </p:txBody>
      </p:sp>
      <p:pic>
        <p:nvPicPr>
          <p:cNvPr id="4" name="Obrázek 3" descr="331A4QB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3284984"/>
            <a:ext cx="5904656" cy="3387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92088"/>
          </a:xfrm>
        </p:spPr>
        <p:txBody>
          <a:bodyPr>
            <a:noAutofit/>
          </a:bodyPr>
          <a:lstStyle/>
          <a:p>
            <a:r>
              <a:rPr lang="cs-CZ" sz="3600" b="1" dirty="0" smtClean="0">
                <a:solidFill>
                  <a:srgbClr val="C00000"/>
                </a:solidFill>
              </a:rPr>
              <a:t>Jak je to s vývojem čtenářství ve škole.</a:t>
            </a:r>
            <a:endParaRPr lang="cs-CZ" sz="36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980728"/>
            <a:ext cx="8496944" cy="5688632"/>
          </a:xfrm>
        </p:spPr>
        <p:txBody>
          <a:bodyPr>
            <a:normAutofit lnSpcReduction="10000"/>
          </a:bodyPr>
          <a:lstStyle/>
          <a:p>
            <a:pPr marL="514350" indent="-514350" algn="ctr">
              <a:buAutoNum type="arabicPeriod"/>
            </a:pPr>
            <a:r>
              <a:rPr lang="cs-CZ" dirty="0" smtClean="0"/>
              <a:t>–  3. třída</a:t>
            </a:r>
          </a:p>
          <a:p>
            <a:pPr marL="514350" indent="-514350" algn="ctr">
              <a:buNone/>
            </a:pPr>
            <a:r>
              <a:rPr lang="cs-CZ" dirty="0" smtClean="0"/>
              <a:t>Jsou nejdůležitější!</a:t>
            </a:r>
          </a:p>
          <a:p>
            <a:pPr marL="514350" indent="-514350" algn="ctr">
              <a:buNone/>
            </a:pPr>
            <a:r>
              <a:rPr lang="cs-CZ" dirty="0" smtClean="0"/>
              <a:t>4. – 5. třída</a:t>
            </a:r>
          </a:p>
          <a:p>
            <a:pPr marL="514350" indent="-514350" algn="ctr">
              <a:buNone/>
            </a:pPr>
            <a:r>
              <a:rPr lang="cs-CZ" dirty="0" smtClean="0"/>
              <a:t>Zájem opadá.</a:t>
            </a:r>
          </a:p>
          <a:p>
            <a:pPr marL="514350" indent="-514350" algn="ctr">
              <a:buNone/>
            </a:pPr>
            <a:r>
              <a:rPr lang="cs-CZ" sz="2800" dirty="0" smtClean="0"/>
              <a:t>(Nastupuje zakuklený nepřítel, zvaný povinná četba.)</a:t>
            </a:r>
          </a:p>
          <a:p>
            <a:pPr marL="514350" indent="-514350" algn="ctr">
              <a:buNone/>
            </a:pPr>
            <a:r>
              <a:rPr lang="cs-CZ" dirty="0" smtClean="0"/>
              <a:t>6. – 8. třída</a:t>
            </a:r>
          </a:p>
          <a:p>
            <a:pPr marL="514350" indent="-514350" algn="ctr">
              <a:buNone/>
            </a:pPr>
            <a:r>
              <a:rPr lang="cs-CZ" dirty="0" smtClean="0"/>
              <a:t>Čtenářská puberta.</a:t>
            </a:r>
          </a:p>
          <a:p>
            <a:pPr marL="514350" indent="-514350" algn="ctr">
              <a:buNone/>
            </a:pPr>
            <a:r>
              <a:rPr lang="cs-CZ" dirty="0" smtClean="0"/>
              <a:t>9. a výše</a:t>
            </a:r>
          </a:p>
          <a:p>
            <a:pPr marL="514350" indent="-514350" algn="ctr">
              <a:buNone/>
            </a:pPr>
            <a:r>
              <a:rPr lang="cs-CZ" dirty="0" smtClean="0"/>
              <a:t>Rádi by, ale nevědí co.</a:t>
            </a:r>
          </a:p>
          <a:p>
            <a:pPr marL="514350" indent="-514350" algn="ctr">
              <a:buNone/>
            </a:pPr>
            <a:r>
              <a:rPr lang="cs-CZ" dirty="0" smtClean="0">
                <a:solidFill>
                  <a:srgbClr val="C00000"/>
                </a:solidFill>
              </a:rPr>
              <a:t>Dobrý pedagog zvládne všechny překážky.</a:t>
            </a:r>
            <a:r>
              <a:rPr lang="cs-CZ" dirty="0" smtClean="0"/>
              <a:t> </a:t>
            </a:r>
          </a:p>
          <a:p>
            <a:pPr marL="514350" indent="-514350" algn="ctr">
              <a:buNone/>
            </a:pPr>
            <a:endParaRPr lang="cs-CZ" dirty="0" smtClean="0"/>
          </a:p>
          <a:p>
            <a:pPr marL="514350" indent="-514350" algn="ctr"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C00000"/>
                </a:solidFill>
              </a:rPr>
              <a:t>Co by měla škola udělat?</a:t>
            </a:r>
            <a:endParaRPr lang="cs-CZ" sz="36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877272"/>
          </a:xfrm>
        </p:spPr>
        <p:txBody>
          <a:bodyPr/>
          <a:lstStyle/>
          <a:p>
            <a:pPr algn="ctr">
              <a:buNone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Přístup k volnému výběru a půjčování knih domů!</a:t>
            </a:r>
          </a:p>
          <a:p>
            <a:pPr algn="ctr"/>
            <a:r>
              <a:rPr lang="cs-CZ" dirty="0" smtClean="0"/>
              <a:t>Školní knihovna</a:t>
            </a:r>
          </a:p>
          <a:p>
            <a:pPr algn="ctr"/>
            <a:r>
              <a:rPr lang="cs-CZ" dirty="0" smtClean="0"/>
              <a:t>Čtenářské koutky</a:t>
            </a:r>
          </a:p>
          <a:p>
            <a:pPr algn="ctr"/>
            <a:r>
              <a:rPr lang="cs-CZ" dirty="0" smtClean="0"/>
              <a:t>Třídní knihovničky</a:t>
            </a:r>
          </a:p>
          <a:p>
            <a:pPr algn="ctr"/>
            <a:endParaRPr lang="cs-CZ" dirty="0" smtClean="0"/>
          </a:p>
          <a:p>
            <a:pPr algn="ctr">
              <a:buNone/>
            </a:pPr>
            <a:endParaRPr lang="cs-CZ" dirty="0"/>
          </a:p>
          <a:p>
            <a:pPr algn="ctr">
              <a:buNone/>
            </a:pPr>
            <a:endParaRPr lang="cs-CZ" dirty="0" smtClean="0"/>
          </a:p>
          <a:p>
            <a:pPr algn="ctr">
              <a:buNone/>
            </a:pPr>
            <a:endParaRPr lang="cs-CZ" dirty="0"/>
          </a:p>
          <a:p>
            <a:pPr algn="ctr">
              <a:buNone/>
            </a:pPr>
            <a:endParaRPr lang="cs-CZ" dirty="0" smtClean="0"/>
          </a:p>
          <a:p>
            <a:pPr algn="ctr">
              <a:buNone/>
            </a:pPr>
            <a:endParaRPr lang="cs-CZ" dirty="0"/>
          </a:p>
        </p:txBody>
      </p:sp>
      <p:pic>
        <p:nvPicPr>
          <p:cNvPr id="6" name="Obrázek 5" descr="ka4_1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3356992"/>
            <a:ext cx="5328592" cy="3501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C00000"/>
                </a:solidFill>
              </a:rPr>
              <a:t>Co by měla škola udělat?</a:t>
            </a:r>
            <a:endParaRPr lang="cs-CZ" sz="36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544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Základní pravidla: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  Dejte dětem důvěru.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Neklaďte jim překážky.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Nesvazujte je přehnanými zákazy.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Svobodná volba výběru.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Kárejte je s citem a dejte druhou</a:t>
            </a:r>
          </a:p>
          <a:p>
            <a:pPr>
              <a:buNone/>
            </a:pPr>
            <a:r>
              <a:rPr lang="cs-CZ" dirty="0"/>
              <a:t> </a:t>
            </a:r>
            <a:r>
              <a:rPr lang="cs-CZ" dirty="0" smtClean="0"/>
              <a:t>     šanci.</a:t>
            </a:r>
          </a:p>
          <a:p>
            <a:pPr>
              <a:buNone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rgbClr val="C00000"/>
                </a:solidFill>
              </a:rPr>
              <a:t>Kdo chce zapalovat, musí hořet!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4" name="Obrázek 3" descr="6C379LB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3429000"/>
            <a:ext cx="2649995" cy="3184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C00000"/>
                </a:solidFill>
              </a:rPr>
              <a:t>Co by měla škola udělat?</a:t>
            </a:r>
            <a:endParaRPr lang="cs-CZ" sz="36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328592"/>
          </a:xfrm>
        </p:spPr>
        <p:txBody>
          <a:bodyPr/>
          <a:lstStyle/>
          <a:p>
            <a:pPr>
              <a:buNone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Co je stále na očích, zůstane na paměti.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  nástěnky</a:t>
            </a:r>
          </a:p>
          <a:p>
            <a:pPr>
              <a:buNone/>
            </a:pPr>
            <a:r>
              <a:rPr lang="cs-CZ" dirty="0" smtClean="0"/>
              <a:t>      nové knihy</a:t>
            </a:r>
          </a:p>
          <a:p>
            <a:pPr>
              <a:buNone/>
            </a:pPr>
            <a:r>
              <a:rPr lang="cs-CZ" dirty="0"/>
              <a:t> </a:t>
            </a:r>
            <a:r>
              <a:rPr lang="cs-CZ" dirty="0" smtClean="0"/>
              <a:t>     doporučení</a:t>
            </a:r>
          </a:p>
          <a:p>
            <a:pPr>
              <a:buNone/>
            </a:pPr>
            <a:r>
              <a:rPr lang="cs-CZ" dirty="0"/>
              <a:t> </a:t>
            </a:r>
            <a:r>
              <a:rPr lang="cs-CZ" dirty="0" smtClean="0"/>
              <a:t>     soutěže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vyznačte vtipně cestu do knihovny 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 polepte co se dá</a:t>
            </a:r>
          </a:p>
          <a:p>
            <a:pPr>
              <a:buNone/>
            </a:pP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Obrázek 3" descr="IMG_20160607_1216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3356992"/>
            <a:ext cx="2555776" cy="4551382"/>
          </a:xfrm>
          <a:prstGeom prst="rect">
            <a:avLst/>
          </a:prstGeom>
        </p:spPr>
      </p:pic>
      <p:pic>
        <p:nvPicPr>
          <p:cNvPr id="5" name="Obrázek 4" descr="IMG_20160607_1217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1844824"/>
            <a:ext cx="3894020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404</Words>
  <Application>Microsoft Office PowerPoint</Application>
  <PresentationFormat>Předvádění na obrazovce (4:3)</PresentationFormat>
  <Paragraphs>98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sady Office</vt:lpstr>
      <vt:lpstr>Čtenářsky podnětné prostředí</vt:lpstr>
      <vt:lpstr>Snímek 2</vt:lpstr>
      <vt:lpstr>Začíná to v rodině.</vt:lpstr>
      <vt:lpstr>Proč to všechno?</vt:lpstr>
      <vt:lpstr>Na scénu nastupuje škola.</vt:lpstr>
      <vt:lpstr>Jak je to s vývojem čtenářství ve škole.</vt:lpstr>
      <vt:lpstr>Co by měla škola udělat?</vt:lpstr>
      <vt:lpstr>Co by měla škola udělat?</vt:lpstr>
      <vt:lpstr>Co by měla škola udělat?</vt:lpstr>
      <vt:lpstr>Co by měla škola udělat?</vt:lpstr>
      <vt:lpstr>Co by měla škola udělat?</vt:lpstr>
      <vt:lpstr>Co by měla škola udělat?</vt:lpstr>
      <vt:lpstr>Snímek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Čtenářsky podnětné prostředí</dc:title>
  <dc:creator>Zuzka</dc:creator>
  <cp:lastModifiedBy>Zuzka</cp:lastModifiedBy>
  <cp:revision>3</cp:revision>
  <dcterms:created xsi:type="dcterms:W3CDTF">2016-11-22T18:45:03Z</dcterms:created>
  <dcterms:modified xsi:type="dcterms:W3CDTF">2016-11-23T00:32:28Z</dcterms:modified>
</cp:coreProperties>
</file>